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8" r:id="rId4"/>
    <p:sldId id="266" r:id="rId5"/>
    <p:sldId id="259" r:id="rId6"/>
    <p:sldId id="260" r:id="rId7"/>
    <p:sldId id="261" r:id="rId8"/>
    <p:sldId id="278" r:id="rId9"/>
    <p:sldId id="265" r:id="rId10"/>
    <p:sldId id="277" r:id="rId11"/>
    <p:sldId id="282" r:id="rId12"/>
    <p:sldId id="283" r:id="rId13"/>
    <p:sldId id="270" r:id="rId14"/>
    <p:sldId id="274" r:id="rId15"/>
  </p:sldIdLst>
  <p:sldSz cx="9144000" cy="5143500" type="screen16x9"/>
  <p:notesSz cx="6858000" cy="9144000"/>
  <p:embeddedFontLst>
    <p:embeddedFont>
      <p:font typeface="Comic Sans MS" panose="030F0702030302020204" pitchFamily="66" charset="0"/>
      <p:regular r:id="rId17"/>
      <p:bold r:id="rId18"/>
      <p:italic r:id="rId19"/>
      <p:boldItalic r:id="rId20"/>
    </p:embeddedFont>
    <p:embeddedFont>
      <p:font typeface="Open Sans" panose="020B0604020202020204" charset="0"/>
      <p:regular r:id="rId21"/>
      <p:bold r:id="rId22"/>
      <p:italic r:id="rId23"/>
      <p:boldItalic r:id="rId24"/>
    </p:embeddedFont>
    <p:embeddedFont>
      <p:font typeface="Source Sans Pro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689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8" d="100"/>
          <a:sy n="98" d="100"/>
        </p:scale>
        <p:origin x="1494" y="2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é Franco" userId="9bc418c63f66914c" providerId="LiveId" clId="{23826979-D933-44C4-9F6B-A6042AF74EF1}"/>
    <pc:docChg chg="modSld">
      <pc:chgData name="Miné Franco" userId="9bc418c63f66914c" providerId="LiveId" clId="{23826979-D933-44C4-9F6B-A6042AF74EF1}" dt="2024-10-29T20:21:14.401" v="0" actId="404"/>
      <pc:docMkLst>
        <pc:docMk/>
      </pc:docMkLst>
      <pc:sldChg chg="modSp mod">
        <pc:chgData name="Miné Franco" userId="9bc418c63f66914c" providerId="LiveId" clId="{23826979-D933-44C4-9F6B-A6042AF74EF1}" dt="2024-10-29T20:21:14.401" v="0" actId="404"/>
        <pc:sldMkLst>
          <pc:docMk/>
          <pc:sldMk cId="3885799544" sldId="283"/>
        </pc:sldMkLst>
        <pc:spChg chg="mod">
          <ac:chgData name="Miné Franco" userId="9bc418c63f66914c" providerId="LiveId" clId="{23826979-D933-44C4-9F6B-A6042AF74EF1}" dt="2024-10-29T20:21:14.401" v="0" actId="404"/>
          <ac:spMkLst>
            <pc:docMk/>
            <pc:sldMk cId="3885799544" sldId="283"/>
            <ac:spMk id="7" creationId="{C483D86C-66D3-54FA-3269-F9A6A2352C5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9T13:05:58.257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383 239 24575,'0'0'0,"16"-35"0,-5 18 0,1 1 0,18-20 0,0 0 0,-26 32 0,0 0 0,0 0 0,0 1 0,0-1 0,1 1 0,-1 0 0,1 0 0,0 0 0,0 1 0,0-1 0,0 1 0,0 0 0,1 1 0,-1 0 0,11-2 0,6 1 0,0 1 0,40 4 0,-8-1 0,-3 0 0,77 14 0,3 1 0,-116-16 0,185 19 0,-189-17 0,-1 0 0,0 0 0,0 1 0,0 1 0,0-1 0,-1 2 0,0-1 0,0 1 0,13 12 0,73 74 0,-65-61 0,-18-18 0,0 0 0,-2 1 0,1 0 0,-2 1 0,0 0 0,0 1 0,-2 0 0,0 0 0,-1 0 0,8 35 0,36 93 0,-32-95 0,21 78 0,-26-62 0,-2 0 0,4 88 0,-10-24 0,1 149 0,-8-260 0,-1 1 0,-1 0 0,-1-1 0,-12 32 0,-8 34 0,19-62 0,-1-1 0,-1 0 0,-1 0 0,-20 33 0,-3 6 0,22-41 0,-1-1 0,-1 0 0,0-1 0,-2 0 0,1-1 0,-2 0 0,-18 14 0,-122 89 0,148-114 0,-13 8 0,-1-2 0,0 0 0,0-1 0,-1-1 0,0-1 0,-1-1 0,0-1 0,-40 5 0,12-5 0,0-3 0,-102-6 0,122 0 0,0-2 0,0-1 0,0-2 0,1 0 0,0-3 0,0 0 0,1-2 0,1-1 0,-46-29 0,45 22 0,0-1 0,2-1 0,0-1 0,2-1 0,1-2 0,0 0 0,3-2 0,-25-39 0,8-2 0,2-2 0,4-2 0,3-1 0,3-1 0,-28-138 0,46 160 0,2-1 0,3 1 0,1-1 0,4 1 0,1 0 0,3-1 0,3 1 0,2 1 0,2 0 0,34-89 0,-28 95 0,3 2 0,1 0 0,2 2 0,2 1 0,1 0 0,3 2 0,1 2 0,2 1 0,1 1 0,2 2 0,74-52 0,-6 16-1365,-79 53-5461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7b70f739e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17b70f739e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7b70f739eb_2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17b70f739eb_2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7b70f739eb_2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7b70f739eb_2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7b70f739eb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17b70f739eb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7b70f739eb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17b70f739eb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17b70f739e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7b70f739eb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g17b70f739eb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7b70f739eb_2_5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g17b70f739eb_2_5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7b70f739eb_2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7b70f739eb_2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7b70f739eb_2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g17b70f739eb_2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customXml" Target="../ink/ink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microsoft.com/office/2007/relationships/hdphoto" Target="../media/hdphoto1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25"/>
          <p:cNvCxnSpPr/>
          <p:nvPr/>
        </p:nvCxnSpPr>
        <p:spPr>
          <a:xfrm rot="5400000">
            <a:off x="4654933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25"/>
          <p:cNvCxnSpPr/>
          <p:nvPr/>
        </p:nvCxnSpPr>
        <p:spPr>
          <a:xfrm rot="5400000">
            <a:off x="-1075627" y="2656618"/>
            <a:ext cx="5564694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2" name="Google Shape;132;p25"/>
          <p:cNvGrpSpPr/>
          <p:nvPr/>
        </p:nvGrpSpPr>
        <p:grpSpPr>
          <a:xfrm>
            <a:off x="0" y="-72324"/>
            <a:ext cx="1704306" cy="5215712"/>
            <a:chOff x="0" y="-38100"/>
            <a:chExt cx="897759" cy="3059607"/>
          </a:xfrm>
        </p:grpSpPr>
        <p:sp>
          <p:nvSpPr>
            <p:cNvPr id="133" name="Google Shape;133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Google Shape;134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" name="Google Shape;135;p25"/>
          <p:cNvGrpSpPr/>
          <p:nvPr/>
        </p:nvGrpSpPr>
        <p:grpSpPr>
          <a:xfrm>
            <a:off x="7439650" y="-72325"/>
            <a:ext cx="1704306" cy="5215712"/>
            <a:chOff x="0" y="-38100"/>
            <a:chExt cx="897759" cy="3059607"/>
          </a:xfrm>
        </p:grpSpPr>
        <p:sp>
          <p:nvSpPr>
            <p:cNvPr id="136" name="Google Shape;136;p25"/>
            <p:cNvSpPr/>
            <p:nvPr/>
          </p:nvSpPr>
          <p:spPr>
            <a:xfrm>
              <a:off x="0" y="0"/>
              <a:ext cx="897759" cy="3021507"/>
            </a:xfrm>
            <a:custGeom>
              <a:avLst/>
              <a:gdLst/>
              <a:ahLst/>
              <a:cxnLst/>
              <a:rect l="l" t="t" r="r" b="b"/>
              <a:pathLst>
                <a:path w="897759" h="3021507" extrusionOk="0">
                  <a:moveTo>
                    <a:pt x="0" y="0"/>
                  </a:moveTo>
                  <a:lnTo>
                    <a:pt x="897759" y="0"/>
                  </a:lnTo>
                  <a:lnTo>
                    <a:pt x="897759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30588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Google Shape;137;p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Google Shape;138;p25"/>
          <p:cNvSpPr txBox="1"/>
          <p:nvPr/>
        </p:nvSpPr>
        <p:spPr>
          <a:xfrm>
            <a:off x="2218656" y="1507492"/>
            <a:ext cx="4290057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Relationships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3149387" y="3149624"/>
            <a:ext cx="2845226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Tiny blobs, medium blobs, purge, binary identities, fakers, floaters and other super unserious SQL operators</a:t>
            </a:r>
            <a:endParaRPr sz="900" dirty="0"/>
          </a:p>
        </p:txBody>
      </p:sp>
      <p:sp>
        <p:nvSpPr>
          <p:cNvPr id="140" name="Google Shape;140;p25"/>
          <p:cNvSpPr txBox="1"/>
          <p:nvPr/>
        </p:nvSpPr>
        <p:spPr>
          <a:xfrm>
            <a:off x="7863557" y="2398078"/>
            <a:ext cx="76609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PROJECT 3</a:t>
            </a:r>
          </a:p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29 OCT 2024</a:t>
            </a:r>
            <a:endParaRPr sz="700" dirty="0"/>
          </a:p>
        </p:txBody>
      </p:sp>
      <p:sp>
        <p:nvSpPr>
          <p:cNvPr id="141" name="Google Shape;141;p25"/>
          <p:cNvSpPr txBox="1"/>
          <p:nvPr/>
        </p:nvSpPr>
        <p:spPr>
          <a:xfrm>
            <a:off x="514350" y="2398078"/>
            <a:ext cx="766093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MINERVA</a:t>
            </a:r>
            <a:endParaRPr lang="en" sz="1000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FRANCO</a:t>
            </a:r>
            <a:endParaRPr sz="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0950B-E981-16D8-5F4D-130DF411E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572" y="741316"/>
            <a:ext cx="3344417" cy="1969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3AEBAD-3C22-3A92-630A-2F7C4BE4C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41316"/>
            <a:ext cx="2929437" cy="29880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A1C678-A2EB-A571-DB74-A733AC12F699}"/>
              </a:ext>
            </a:extLst>
          </p:cNvPr>
          <p:cNvSpPr txBox="1"/>
          <p:nvPr/>
        </p:nvSpPr>
        <p:spPr>
          <a:xfrm>
            <a:off x="441572" y="460213"/>
            <a:ext cx="2667388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" sz="1100" b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II.Complex Joins: </a:t>
            </a:r>
            <a:r>
              <a:rPr lang="en" sz="1100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Uniting Your Data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5EAF2-B0E4-822A-FA2C-5BF1DCEDF5BC}"/>
              </a:ext>
            </a:extLst>
          </p:cNvPr>
          <p:cNvSpPr txBox="1"/>
          <p:nvPr/>
        </p:nvSpPr>
        <p:spPr>
          <a:xfrm>
            <a:off x="4366260" y="434468"/>
            <a:ext cx="4572000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1100" b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III. </a:t>
            </a:r>
            <a:r>
              <a:rPr lang="en-US" sz="1100" b="1" dirty="0">
                <a:solidFill>
                  <a:schemeClr val="tx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Predictive Models</a:t>
            </a:r>
            <a:r>
              <a:rPr lang="en-US" sz="1100" dirty="0">
                <a:solidFill>
                  <a:schemeClr val="tx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Looking Ahead</a:t>
            </a:r>
          </a:p>
        </p:txBody>
      </p:sp>
    </p:spTree>
    <p:extLst>
      <p:ext uri="{BB962C8B-B14F-4D97-AF65-F5344CB8AC3E}">
        <p14:creationId xmlns:p14="http://schemas.microsoft.com/office/powerpoint/2010/main" val="2447124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E5202A2-85C9-C5D8-1CC6-0EFE65938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15" y="751140"/>
            <a:ext cx="3410426" cy="2943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ABF4DF-DE22-50A1-7C13-1AB8CD0BD571}"/>
              </a:ext>
            </a:extLst>
          </p:cNvPr>
          <p:cNvSpPr txBox="1"/>
          <p:nvPr/>
        </p:nvSpPr>
        <p:spPr>
          <a:xfrm>
            <a:off x="660915" y="266905"/>
            <a:ext cx="4572000" cy="484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 b="1" dirty="0">
                <a:solidFill>
                  <a:schemeClr val="tx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IV.  </a:t>
            </a:r>
            <a:r>
              <a:rPr lang="en-US" sz="1100" b="1" dirty="0">
                <a:solidFill>
                  <a:schemeClr val="tx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Employee Performance Analysis:</a:t>
            </a:r>
            <a:endParaRPr lang="en-US" sz="1100" dirty="0">
              <a:solidFill>
                <a:schemeClr val="tx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solidFill>
                  <a:schemeClr val="tx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All NPCs , no squad.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DDB353-6757-B51D-BCB0-CA4987829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040" y="751140"/>
            <a:ext cx="4220183" cy="3063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83D86C-66D3-54FA-3269-F9A6A2352C5D}"/>
              </a:ext>
            </a:extLst>
          </p:cNvPr>
          <p:cNvSpPr txBox="1"/>
          <p:nvPr/>
        </p:nvSpPr>
        <p:spPr>
          <a:xfrm>
            <a:off x="4176131" y="359879"/>
            <a:ext cx="4572000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i="0" u="none" strike="noStrike" cap="none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1100" b="1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: Track Length Analysis: </a:t>
            </a:r>
            <a:r>
              <a:rPr lang="en-US" sz="1100" dirty="0">
                <a:solidFill>
                  <a:schemeClr val="tx1"/>
                </a:solidFill>
                <a:latin typeface="Open Sans"/>
                <a:ea typeface="Open Sans"/>
                <a:cs typeface="Open Sans"/>
                <a:sym typeface="Open Sans"/>
              </a:rPr>
              <a:t>Correlation Station</a:t>
            </a:r>
          </a:p>
        </p:txBody>
      </p:sp>
    </p:spTree>
    <p:extLst>
      <p:ext uri="{BB962C8B-B14F-4D97-AF65-F5344CB8AC3E}">
        <p14:creationId xmlns:p14="http://schemas.microsoft.com/office/powerpoint/2010/main" val="3885799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/>
        </p:nvSpPr>
        <p:spPr>
          <a:xfrm>
            <a:off x="1660907" y="3438324"/>
            <a:ext cx="4622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123,456,789</a:t>
            </a:r>
            <a:endParaRPr sz="700"/>
          </a:p>
        </p:txBody>
      </p:sp>
      <p:sp>
        <p:nvSpPr>
          <p:cNvPr id="409" name="Google Shape;409;p39"/>
          <p:cNvSpPr txBox="1"/>
          <p:nvPr/>
        </p:nvSpPr>
        <p:spPr>
          <a:xfrm>
            <a:off x="1660907" y="4124281"/>
            <a:ext cx="43473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ELABORATE ON THE FEATURED STATISTIC.</a:t>
            </a:r>
            <a:endParaRPr sz="700"/>
          </a:p>
        </p:txBody>
      </p:sp>
      <p:pic>
        <p:nvPicPr>
          <p:cNvPr id="410" name="Google Shape;410;p39"/>
          <p:cNvPicPr preferRelativeResize="0"/>
          <p:nvPr/>
        </p:nvPicPr>
        <p:blipFill rotWithShape="1">
          <a:blip r:embed="rId3">
            <a:alphaModFix/>
          </a:blip>
          <a:srcRect t="1086" b="61412"/>
          <a:stretch/>
        </p:blipFill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1" name="Google Shape;411;p39"/>
          <p:cNvCxnSpPr/>
          <p:nvPr/>
        </p:nvCxnSpPr>
        <p:spPr>
          <a:xfrm rot="5399999">
            <a:off x="-857978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39"/>
          <p:cNvCxnSpPr/>
          <p:nvPr/>
        </p:nvCxnSpPr>
        <p:spPr>
          <a:xfrm rot="5400000">
            <a:off x="7489440" y="3426438"/>
            <a:ext cx="1714138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13" name="Google Shape;413;p3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14" name="Google Shape;414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Google Shape;415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6" name="Google Shape;416;p39"/>
          <p:cNvGrpSpPr/>
          <p:nvPr/>
        </p:nvGrpSpPr>
        <p:grpSpPr>
          <a:xfrm>
            <a:off x="8837359" y="2499420"/>
            <a:ext cx="1543051" cy="5808473"/>
            <a:chOff x="0" y="-38100"/>
            <a:chExt cx="812800" cy="3059607"/>
          </a:xfrm>
        </p:grpSpPr>
        <p:sp>
          <p:nvSpPr>
            <p:cNvPr id="417" name="Google Shape;417;p3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2549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Google Shape;418;p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9" name="Google Shape;419;p39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87B419-D850-0DA1-CAED-64D6C648B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98" y="752539"/>
            <a:ext cx="6725478" cy="3783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BD9D7-B519-700D-51C1-909FA60EDAAF}"/>
              </a:ext>
            </a:extLst>
          </p:cNvPr>
          <p:cNvSpPr txBox="1"/>
          <p:nvPr/>
        </p:nvSpPr>
        <p:spPr>
          <a:xfrm>
            <a:off x="416801" y="397593"/>
            <a:ext cx="3555456" cy="2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i="0" u="none" strike="noStrike" cap="none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https://www.collidu.com/presentation-sql-joins</a:t>
            </a:r>
            <a:endParaRPr lang="en-US" sz="8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43"/>
          <p:cNvPicPr preferRelativeResize="0"/>
          <p:nvPr/>
        </p:nvPicPr>
        <p:blipFill rotWithShape="1">
          <a:blip r:embed="rId3">
            <a:alphaModFix/>
          </a:blip>
          <a:srcRect l="12371" r="12371"/>
          <a:stretch/>
        </p:blipFill>
        <p:spPr>
          <a:xfrm>
            <a:off x="983283" y="1691258"/>
            <a:ext cx="2062325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3"/>
          <p:cNvPicPr preferRelativeResize="0"/>
          <p:nvPr/>
        </p:nvPicPr>
        <p:blipFill rotWithShape="1">
          <a:blip r:embed="rId4">
            <a:alphaModFix/>
          </a:blip>
          <a:srcRect l="12395" r="12395"/>
          <a:stretch/>
        </p:blipFill>
        <p:spPr>
          <a:xfrm>
            <a:off x="3540838" y="1691258"/>
            <a:ext cx="2062324" cy="1826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 rotWithShape="1">
          <a:blip r:embed="rId5">
            <a:alphaModFix/>
          </a:blip>
          <a:srcRect l="12395" r="12395"/>
          <a:stretch/>
        </p:blipFill>
        <p:spPr>
          <a:xfrm>
            <a:off x="6098393" y="1691258"/>
            <a:ext cx="2062325" cy="1826927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3"/>
          <p:cNvSpPr txBox="1"/>
          <p:nvPr/>
        </p:nvSpPr>
        <p:spPr>
          <a:xfrm>
            <a:off x="1661324" y="807009"/>
            <a:ext cx="5821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Meet Our Team</a:t>
            </a:r>
            <a:endParaRPr sz="7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2" name="Google Shape;492;p43"/>
          <p:cNvSpPr txBox="1"/>
          <p:nvPr/>
        </p:nvSpPr>
        <p:spPr>
          <a:xfrm>
            <a:off x="983283" y="3877233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 SURNAME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3" name="Google Shape;493;p43"/>
          <p:cNvSpPr txBox="1"/>
          <p:nvPr/>
        </p:nvSpPr>
        <p:spPr>
          <a:xfrm>
            <a:off x="983283" y="4055383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4" name="Google Shape;494;p43"/>
          <p:cNvSpPr txBox="1"/>
          <p:nvPr/>
        </p:nvSpPr>
        <p:spPr>
          <a:xfrm>
            <a:off x="3540838" y="3873581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 SURNAME</a:t>
            </a:r>
            <a:endParaRPr sz="7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5" name="Google Shape;495;p43"/>
          <p:cNvSpPr txBox="1"/>
          <p:nvPr/>
        </p:nvSpPr>
        <p:spPr>
          <a:xfrm>
            <a:off x="3540838" y="4059034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43"/>
          <p:cNvSpPr txBox="1"/>
          <p:nvPr/>
        </p:nvSpPr>
        <p:spPr>
          <a:xfrm>
            <a:off x="6098393" y="3873581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NAME SURNAME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43"/>
          <p:cNvSpPr txBox="1"/>
          <p:nvPr/>
        </p:nvSpPr>
        <p:spPr>
          <a:xfrm>
            <a:off x="6098393" y="4059034"/>
            <a:ext cx="2062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Title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98" name="Google Shape;498;p43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499" name="Google Shape;499;p43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0" name="Google Shape;500;p4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43"/>
          <p:cNvSpPr txBox="1"/>
          <p:nvPr/>
        </p:nvSpPr>
        <p:spPr>
          <a:xfrm rot="5400000">
            <a:off x="8633564" y="2485627"/>
            <a:ext cx="766200" cy="172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NO  MORE  NEXT</a:t>
            </a:r>
            <a:endParaRPr sz="700" dirty="0"/>
          </a:p>
        </p:txBody>
      </p:sp>
      <p:cxnSp>
        <p:nvCxnSpPr>
          <p:cNvPr id="502" name="Google Shape;502;p43"/>
          <p:cNvCxnSpPr/>
          <p:nvPr/>
        </p:nvCxnSpPr>
        <p:spPr>
          <a:xfrm rot="5400000">
            <a:off x="-827527" y="-551371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" name="Google Shape;503;p43"/>
          <p:cNvCxnSpPr/>
          <p:nvPr/>
        </p:nvCxnSpPr>
        <p:spPr>
          <a:xfrm rot="5400000">
            <a:off x="6345145" y="5707093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/>
        </p:nvSpPr>
        <p:spPr>
          <a:xfrm>
            <a:off x="705577" y="762024"/>
            <a:ext cx="3321891" cy="517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sz="400" dirty="0"/>
          </a:p>
        </p:txBody>
      </p:sp>
      <p:cxnSp>
        <p:nvCxnSpPr>
          <p:cNvPr id="174" name="Google Shape;174;p27"/>
          <p:cNvCxnSpPr/>
          <p:nvPr/>
        </p:nvCxnSpPr>
        <p:spPr>
          <a:xfrm rot="5400000">
            <a:off x="3324363" y="1322512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7"/>
          <p:cNvCxnSpPr/>
          <p:nvPr/>
        </p:nvCxnSpPr>
        <p:spPr>
          <a:xfrm rot="5400000">
            <a:off x="7221115" y="4650195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8837359" y="-72329"/>
            <a:ext cx="1542830" cy="5808358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 b="1" dirty="0"/>
          </a:p>
        </p:txBody>
      </p:sp>
      <p:sp>
        <p:nvSpPr>
          <p:cNvPr id="6" name="Google Shape;190;p28">
            <a:extLst>
              <a:ext uri="{FF2B5EF4-FFF2-40B4-BE49-F238E27FC236}">
                <a16:creationId xmlns:a16="http://schemas.microsoft.com/office/drawing/2014/main" id="{1E18FE6F-8BCE-5266-D2A6-7C284B59E223}"/>
              </a:ext>
            </a:extLst>
          </p:cNvPr>
          <p:cNvSpPr txBox="1"/>
          <p:nvPr/>
        </p:nvSpPr>
        <p:spPr>
          <a:xfrm>
            <a:off x="4836444" y="762024"/>
            <a:ext cx="3717344" cy="3877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" b="1" i="0" u="none" strike="noStrike" cap="none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Introduction: </a:t>
            </a:r>
            <a:r>
              <a:rPr lang="en" i="0" u="none" strike="noStrike" cap="none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A Timeline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endParaRPr lang="en" b="1" i="0" u="none" strike="noStrike" cap="none" dirty="0">
              <a:solidFill>
                <a:schemeClr val="bg1">
                  <a:lumMod val="9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" b="1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Complex Joins: </a:t>
            </a:r>
            <a:r>
              <a:rPr lang="en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Uniting Your Data 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endParaRPr lang="en" dirty="0">
              <a:solidFill>
                <a:schemeClr val="bg1">
                  <a:lumMod val="9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-US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Question 1: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Predictive Models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endParaRPr lang="en-US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-US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Question 2: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Employee Performance Analysis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endParaRPr lang="en-US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-US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Question 3: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Track Length Analysis</a:t>
            </a: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endParaRPr lang="en-US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514350" marR="0" lvl="0" indent="-5143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+mj-lt"/>
              <a:buAutoNum type="romanUcPeriod"/>
            </a:pPr>
            <a:r>
              <a:rPr lang="en-US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Question 4: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Sales Prediction and Revenue Optimization</a:t>
            </a:r>
            <a:endParaRPr lang="en" b="1" i="0" u="none" strike="noStrike" cap="none" dirty="0">
              <a:solidFill>
                <a:schemeClr val="bg1">
                  <a:lumMod val="95000"/>
                </a:schemeClr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 t="10110" b="10109"/>
          <a:stretch/>
        </p:blipFill>
        <p:spPr>
          <a:xfrm>
            <a:off x="5311030" y="3068205"/>
            <a:ext cx="3904407" cy="2075295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/>
        </p:nvSpPr>
        <p:spPr>
          <a:xfrm>
            <a:off x="5831516" y="468638"/>
            <a:ext cx="290554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I. </a:t>
            </a:r>
            <a:r>
              <a:rPr lang="en" sz="28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Timeline</a:t>
            </a:r>
            <a:endParaRPr sz="4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3" name="Google Shape;313;p35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14" name="Google Shape;314;p35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5" name="Google Shape;315;p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35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317" name="Google Shape;317;p35"/>
          <p:cNvCxnSpPr/>
          <p:nvPr/>
        </p:nvCxnSpPr>
        <p:spPr>
          <a:xfrm rot="5400000">
            <a:off x="4204750" y="903533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426;p39">
            <a:extLst>
              <a:ext uri="{FF2B5EF4-FFF2-40B4-BE49-F238E27FC236}">
                <a16:creationId xmlns:a16="http://schemas.microsoft.com/office/drawing/2014/main" id="{80726270-B25C-1011-12F7-A414DE50F356}"/>
              </a:ext>
            </a:extLst>
          </p:cNvPr>
          <p:cNvSpPr/>
          <p:nvPr/>
        </p:nvSpPr>
        <p:spPr>
          <a:xfrm>
            <a:off x="7735207" y="1346251"/>
            <a:ext cx="1028664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</a:t>
            </a:r>
            <a:endParaRPr sz="1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" name="Google Shape;427;p39">
            <a:extLst>
              <a:ext uri="{FF2B5EF4-FFF2-40B4-BE49-F238E27FC236}">
                <a16:creationId xmlns:a16="http://schemas.microsoft.com/office/drawing/2014/main" id="{8B190692-5BA3-354E-C10F-18B3641D50DF}"/>
              </a:ext>
            </a:extLst>
          </p:cNvPr>
          <p:cNvSpPr/>
          <p:nvPr/>
        </p:nvSpPr>
        <p:spPr>
          <a:xfrm>
            <a:off x="7075123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WHAT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" name="Google Shape;428;p39">
            <a:extLst>
              <a:ext uri="{FF2B5EF4-FFF2-40B4-BE49-F238E27FC236}">
                <a16:creationId xmlns:a16="http://schemas.microsoft.com/office/drawing/2014/main" id="{5B72528F-8D82-0D06-BE6F-A6530F952B2D}"/>
              </a:ext>
            </a:extLst>
          </p:cNvPr>
          <p:cNvSpPr/>
          <p:nvPr/>
        </p:nvSpPr>
        <p:spPr>
          <a:xfrm>
            <a:off x="6415039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FFFF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HELLO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" name="Google Shape;429;p39">
            <a:extLst>
              <a:ext uri="{FF2B5EF4-FFF2-40B4-BE49-F238E27FC236}">
                <a16:creationId xmlns:a16="http://schemas.microsoft.com/office/drawing/2014/main" id="{27144C70-AD15-3C3A-1D22-98FA1B75548E}"/>
              </a:ext>
            </a:extLst>
          </p:cNvPr>
          <p:cNvSpPr/>
          <p:nvPr/>
        </p:nvSpPr>
        <p:spPr>
          <a:xfrm>
            <a:off x="5754955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HUH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" name="Google Shape;430;p39">
            <a:extLst>
              <a:ext uri="{FF2B5EF4-FFF2-40B4-BE49-F238E27FC236}">
                <a16:creationId xmlns:a16="http://schemas.microsoft.com/office/drawing/2014/main" id="{3AFACB62-DBE4-6E76-7D68-3E5B2C8787AF}"/>
              </a:ext>
            </a:extLst>
          </p:cNvPr>
          <p:cNvSpPr/>
          <p:nvPr/>
        </p:nvSpPr>
        <p:spPr>
          <a:xfrm>
            <a:off x="5094871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BOOM</a:t>
            </a:r>
            <a:endParaRPr sz="10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Google Shape;431;p39">
            <a:extLst>
              <a:ext uri="{FF2B5EF4-FFF2-40B4-BE49-F238E27FC236}">
                <a16:creationId xmlns:a16="http://schemas.microsoft.com/office/drawing/2014/main" id="{6F9915DE-C5D1-57DA-BF8D-2BF660C9FBDC}"/>
              </a:ext>
            </a:extLst>
          </p:cNvPr>
          <p:cNvSpPr/>
          <p:nvPr/>
        </p:nvSpPr>
        <p:spPr>
          <a:xfrm>
            <a:off x="4434787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8" name="Google Shape;432;p39">
            <a:extLst>
              <a:ext uri="{FF2B5EF4-FFF2-40B4-BE49-F238E27FC236}">
                <a16:creationId xmlns:a16="http://schemas.microsoft.com/office/drawing/2014/main" id="{6055C32B-119F-77E1-072D-14355C0DDB35}"/>
              </a:ext>
            </a:extLst>
          </p:cNvPr>
          <p:cNvSpPr/>
          <p:nvPr/>
        </p:nvSpPr>
        <p:spPr>
          <a:xfrm>
            <a:off x="3774703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SUN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" name="Google Shape;433;p39">
            <a:extLst>
              <a:ext uri="{FF2B5EF4-FFF2-40B4-BE49-F238E27FC236}">
                <a16:creationId xmlns:a16="http://schemas.microsoft.com/office/drawing/2014/main" id="{46E0D300-B607-3790-341B-0AA6979BEB5D}"/>
              </a:ext>
            </a:extLst>
          </p:cNvPr>
          <p:cNvSpPr/>
          <p:nvPr/>
        </p:nvSpPr>
        <p:spPr>
          <a:xfrm>
            <a:off x="3114618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SAT</a:t>
            </a:r>
            <a:endParaRPr sz="1000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" name="Google Shape;434;p39">
            <a:extLst>
              <a:ext uri="{FF2B5EF4-FFF2-40B4-BE49-F238E27FC236}">
                <a16:creationId xmlns:a16="http://schemas.microsoft.com/office/drawing/2014/main" id="{DBDE160F-EB38-3634-42C1-05D822170E11}"/>
              </a:ext>
            </a:extLst>
          </p:cNvPr>
          <p:cNvSpPr/>
          <p:nvPr/>
        </p:nvSpPr>
        <p:spPr>
          <a:xfrm>
            <a:off x="2454534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FRI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Google Shape;435;p39">
            <a:extLst>
              <a:ext uri="{FF2B5EF4-FFF2-40B4-BE49-F238E27FC236}">
                <a16:creationId xmlns:a16="http://schemas.microsoft.com/office/drawing/2014/main" id="{A90A03ED-B9F0-51EE-89A3-74E5F3B7AC4A}"/>
              </a:ext>
            </a:extLst>
          </p:cNvPr>
          <p:cNvSpPr/>
          <p:nvPr/>
        </p:nvSpPr>
        <p:spPr>
          <a:xfrm>
            <a:off x="1794450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THURS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2" name="Google Shape;436;p39">
            <a:extLst>
              <a:ext uri="{FF2B5EF4-FFF2-40B4-BE49-F238E27FC236}">
                <a16:creationId xmlns:a16="http://schemas.microsoft.com/office/drawing/2014/main" id="{BF7A88CE-19B2-BE10-0512-83C7AD1F48C0}"/>
              </a:ext>
            </a:extLst>
          </p:cNvPr>
          <p:cNvSpPr/>
          <p:nvPr/>
        </p:nvSpPr>
        <p:spPr>
          <a:xfrm>
            <a:off x="1134366" y="1346251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>
              <a:lumMod val="75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chemeClr val="tx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WED</a:t>
            </a:r>
            <a:endParaRPr sz="1000" b="1" dirty="0">
              <a:solidFill>
                <a:schemeClr val="tx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" name="Google Shape;437;p39">
            <a:extLst>
              <a:ext uri="{FF2B5EF4-FFF2-40B4-BE49-F238E27FC236}">
                <a16:creationId xmlns:a16="http://schemas.microsoft.com/office/drawing/2014/main" id="{DEDA9145-10B2-BE3B-DF07-5224C5964D8A}"/>
              </a:ext>
            </a:extLst>
          </p:cNvPr>
          <p:cNvSpPr/>
          <p:nvPr/>
        </p:nvSpPr>
        <p:spPr>
          <a:xfrm>
            <a:off x="380127" y="1346251"/>
            <a:ext cx="917055" cy="393600"/>
          </a:xfrm>
          <a:prstGeom prst="homePlate">
            <a:avLst>
              <a:gd name="adj" fmla="val 32030"/>
            </a:avLst>
          </a:prstGeom>
          <a:solidFill>
            <a:srgbClr val="C00000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TUESDAY</a:t>
            </a:r>
            <a:endParaRPr sz="800" b="1" dirty="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14" name="Google Shape;223;p30">
            <a:extLst>
              <a:ext uri="{FF2B5EF4-FFF2-40B4-BE49-F238E27FC236}">
                <a16:creationId xmlns:a16="http://schemas.microsoft.com/office/drawing/2014/main" id="{1FEDD769-AF61-436C-4A46-D139F5A6DC2E}"/>
              </a:ext>
            </a:extLst>
          </p:cNvPr>
          <p:cNvGrpSpPr/>
          <p:nvPr/>
        </p:nvGrpSpPr>
        <p:grpSpPr>
          <a:xfrm>
            <a:off x="1188375" y="2235949"/>
            <a:ext cx="4430412" cy="2592056"/>
            <a:chOff x="0" y="-38100"/>
            <a:chExt cx="7906200" cy="8787879"/>
          </a:xfrm>
        </p:grpSpPr>
        <p:sp>
          <p:nvSpPr>
            <p:cNvPr id="15" name="Google Shape;224;p30">
              <a:extLst>
                <a:ext uri="{FF2B5EF4-FFF2-40B4-BE49-F238E27FC236}">
                  <a16:creationId xmlns:a16="http://schemas.microsoft.com/office/drawing/2014/main" id="{11269B51-6696-DCC8-ED28-38EC1A9C3365}"/>
                </a:ext>
              </a:extLst>
            </p:cNvPr>
            <p:cNvSpPr txBox="1"/>
            <p:nvPr/>
          </p:nvSpPr>
          <p:spPr>
            <a:xfrm>
              <a:off x="0" y="-38100"/>
              <a:ext cx="7906200" cy="975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DATABASE: CHINOOK</a:t>
              </a:r>
              <a:endParaRPr sz="1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225;p30">
              <a:extLst>
                <a:ext uri="{FF2B5EF4-FFF2-40B4-BE49-F238E27FC236}">
                  <a16:creationId xmlns:a16="http://schemas.microsoft.com/office/drawing/2014/main" id="{B77DE844-FA6C-5355-E6C4-63043E2F3436}"/>
                </a:ext>
              </a:extLst>
            </p:cNvPr>
            <p:cNvSpPr txBox="1"/>
            <p:nvPr/>
          </p:nvSpPr>
          <p:spPr>
            <a:xfrm>
              <a:off x="0" y="1671325"/>
              <a:ext cx="7906200" cy="975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11 Tables, 69 Columns</a:t>
              </a:r>
              <a:endParaRPr sz="1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226;p30">
              <a:extLst>
                <a:ext uri="{FF2B5EF4-FFF2-40B4-BE49-F238E27FC236}">
                  <a16:creationId xmlns:a16="http://schemas.microsoft.com/office/drawing/2014/main" id="{9C73559B-4CF7-9B10-7EE0-6BAACF225B4E}"/>
                </a:ext>
              </a:extLst>
            </p:cNvPr>
            <p:cNvSpPr txBox="1"/>
            <p:nvPr/>
          </p:nvSpPr>
          <p:spPr>
            <a:xfrm>
              <a:off x="0" y="5090175"/>
              <a:ext cx="7906200" cy="19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collected from Jan 2009 thru Dec 2013</a:t>
              </a:r>
              <a:endParaRPr sz="1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227;p30">
              <a:extLst>
                <a:ext uri="{FF2B5EF4-FFF2-40B4-BE49-F238E27FC236}">
                  <a16:creationId xmlns:a16="http://schemas.microsoft.com/office/drawing/2014/main" id="{E21BCA06-8294-4D37-C282-CED97B01FF38}"/>
                </a:ext>
              </a:extLst>
            </p:cNvPr>
            <p:cNvSpPr txBox="1"/>
            <p:nvPr/>
          </p:nvSpPr>
          <p:spPr>
            <a:xfrm>
              <a:off x="0" y="3380750"/>
              <a:ext cx="7906200" cy="975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8 Employees, 59 Customers</a:t>
              </a:r>
              <a:endParaRPr sz="1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228;p30">
              <a:extLst>
                <a:ext uri="{FF2B5EF4-FFF2-40B4-BE49-F238E27FC236}">
                  <a16:creationId xmlns:a16="http://schemas.microsoft.com/office/drawing/2014/main" id="{5471326A-DD6A-1B64-8097-3FBD0C39FBB2}"/>
                </a:ext>
              </a:extLst>
            </p:cNvPr>
            <p:cNvSpPr txBox="1"/>
            <p:nvPr/>
          </p:nvSpPr>
          <p:spPr>
            <a:xfrm>
              <a:off x="0" y="6799599"/>
              <a:ext cx="7906200" cy="1950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1"/>
                  </a:solidFill>
                  <a:latin typeface="Open Sans"/>
                  <a:ea typeface="Open Sans"/>
                  <a:cs typeface="Open Sans"/>
                  <a:sym typeface="Open Sans"/>
                </a:rPr>
                <a:t>24 Countries, USA has the most customers (13)</a:t>
              </a:r>
              <a:endParaRPr sz="1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8"/>
          <p:cNvCxnSpPr/>
          <p:nvPr/>
        </p:nvCxnSpPr>
        <p:spPr>
          <a:xfrm rot="5399999">
            <a:off x="2690515" y="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28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6" name="Google Shape;186;p28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187" name="Google Shape;187;p28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9" name="Google Shape;189;p28"/>
          <p:cNvPicPr preferRelativeResize="0"/>
          <p:nvPr/>
        </p:nvPicPr>
        <p:blipFill rotWithShape="1">
          <a:blip r:embed="rId3">
            <a:alphaModFix/>
          </a:blip>
          <a:srcRect t="5023" b="5023"/>
          <a:stretch/>
        </p:blipFill>
        <p:spPr>
          <a:xfrm>
            <a:off x="0" y="0"/>
            <a:ext cx="4232949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490332" y="1073078"/>
            <a:ext cx="3684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" sz="2400" b="1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II.Complex Joins: </a:t>
            </a:r>
            <a:r>
              <a:rPr lang="en" sz="2400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Uniting   </a:t>
            </a:r>
          </a:p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" sz="2400" dirty="0">
                <a:solidFill>
                  <a:schemeClr val="bg1">
                    <a:lumMod val="95000"/>
                  </a:schemeClr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    Your Data </a:t>
            </a:r>
          </a:p>
        </p:txBody>
      </p:sp>
      <p:sp>
        <p:nvSpPr>
          <p:cNvPr id="198" name="Google Shape;198;p28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B6352F-76A0-B3E7-D785-74FB03BCF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6" y="1975519"/>
            <a:ext cx="3666151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Complex joins are essential for combining information from related tables.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CTEs (Common Table Expressions) make complex joins more readable.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INNER JOIN: Returns only matching rows from both tables.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7D78C-4766-48FA-5334-346EED5767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87" t="6446" r="40250" b="-611"/>
          <a:stretch/>
        </p:blipFill>
        <p:spPr>
          <a:xfrm>
            <a:off x="4485340" y="922292"/>
            <a:ext cx="3367926" cy="336203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E7F44A-54E0-AF93-64EF-BF47CA74428E}"/>
              </a:ext>
            </a:extLst>
          </p:cNvPr>
          <p:cNvSpPr txBox="1"/>
          <p:nvPr/>
        </p:nvSpPr>
        <p:spPr>
          <a:xfrm>
            <a:off x="5086911" y="19600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E68900"/>
                </a:solidFill>
                <a:latin typeface="Comic Sans MS" panose="030F0702030302020204" pitchFamily="66" charset="0"/>
              </a:rPr>
              <a:t>WITH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995415-261C-BFC5-DEC9-0D3DCFAA6351}"/>
              </a:ext>
            </a:extLst>
          </p:cNvPr>
          <p:cNvCxnSpPr>
            <a:cxnSpLocks/>
          </p:cNvCxnSpPr>
          <p:nvPr/>
        </p:nvCxnSpPr>
        <p:spPr>
          <a:xfrm flipV="1">
            <a:off x="4757690" y="511973"/>
            <a:ext cx="567285" cy="385762"/>
          </a:xfrm>
          <a:prstGeom prst="straightConnector1">
            <a:avLst/>
          </a:prstGeom>
          <a:ln w="28575">
            <a:solidFill>
              <a:srgbClr val="E68900"/>
            </a:solidFill>
            <a:headEnd type="stealth" w="lg" len="lg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5E93A4-CA00-5AA5-E925-E0E3FEF05A16}"/>
              </a:ext>
            </a:extLst>
          </p:cNvPr>
          <p:cNvCxnSpPr>
            <a:cxnSpLocks/>
          </p:cNvCxnSpPr>
          <p:nvPr/>
        </p:nvCxnSpPr>
        <p:spPr>
          <a:xfrm flipV="1">
            <a:off x="5684095" y="449220"/>
            <a:ext cx="1048026" cy="473072"/>
          </a:xfrm>
          <a:prstGeom prst="straightConnector1">
            <a:avLst/>
          </a:prstGeom>
          <a:ln w="28575">
            <a:solidFill>
              <a:srgbClr val="E68900"/>
            </a:solidFill>
            <a:headEnd type="stealth" w="lg" len="lg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59831D2-9B79-0ACE-0AE4-E122D1E8982D}"/>
              </a:ext>
            </a:extLst>
          </p:cNvPr>
          <p:cNvSpPr txBox="1"/>
          <p:nvPr/>
        </p:nvSpPr>
        <p:spPr>
          <a:xfrm>
            <a:off x="6613824" y="131758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rgbClr val="E68900"/>
                </a:solidFill>
                <a:latin typeface="Comic Sans MS" panose="030F0702030302020204" pitchFamily="66" charset="0"/>
              </a:rPr>
              <a:t>CTE name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65EFECE-CFF7-07C4-A6A2-C1BDBF9AB6D2}"/>
              </a:ext>
            </a:extLst>
          </p:cNvPr>
          <p:cNvCxnSpPr>
            <a:cxnSpLocks/>
          </p:cNvCxnSpPr>
          <p:nvPr/>
        </p:nvCxnSpPr>
        <p:spPr>
          <a:xfrm>
            <a:off x="7489269" y="1517162"/>
            <a:ext cx="867268" cy="0"/>
          </a:xfrm>
          <a:prstGeom prst="straightConnector1">
            <a:avLst/>
          </a:prstGeom>
          <a:ln w="28575">
            <a:solidFill>
              <a:srgbClr val="E68900"/>
            </a:solidFill>
            <a:headEnd type="stealth" w="lg" len="lg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211157-5C1C-BD8E-C584-B541688DC9EC}"/>
              </a:ext>
            </a:extLst>
          </p:cNvPr>
          <p:cNvSpPr txBox="1"/>
          <p:nvPr/>
        </p:nvSpPr>
        <p:spPr>
          <a:xfrm>
            <a:off x="7968697" y="869946"/>
            <a:ext cx="7705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68900"/>
                </a:solidFill>
                <a:latin typeface="Comic Sans MS" panose="030F0702030302020204" pitchFamily="66" charset="0"/>
              </a:rPr>
              <a:t>CTE body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A27A5B2-824D-496D-4D90-4F81B9833381}"/>
              </a:ext>
            </a:extLst>
          </p:cNvPr>
          <p:cNvCxnSpPr>
            <a:cxnSpLocks/>
          </p:cNvCxnSpPr>
          <p:nvPr/>
        </p:nvCxnSpPr>
        <p:spPr>
          <a:xfrm>
            <a:off x="7579165" y="3574912"/>
            <a:ext cx="867268" cy="0"/>
          </a:xfrm>
          <a:prstGeom prst="straightConnector1">
            <a:avLst/>
          </a:prstGeom>
          <a:ln w="28575">
            <a:solidFill>
              <a:srgbClr val="E68900"/>
            </a:solidFill>
            <a:headEnd type="stealth" w="lg" len="lg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752C956-B31A-6CA6-6BDF-412C35F28183}"/>
              </a:ext>
            </a:extLst>
          </p:cNvPr>
          <p:cNvSpPr txBox="1"/>
          <p:nvPr/>
        </p:nvSpPr>
        <p:spPr>
          <a:xfrm>
            <a:off x="7968697" y="2927696"/>
            <a:ext cx="86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68900"/>
                </a:solidFill>
                <a:latin typeface="Comic Sans MS" panose="030F0702030302020204" pitchFamily="66" charset="0"/>
              </a:rPr>
              <a:t>CTE usage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0C12855-32D5-90A1-0C80-9686E89983AD}"/>
              </a:ext>
            </a:extLst>
          </p:cNvPr>
          <p:cNvCxnSpPr>
            <a:cxnSpLocks/>
          </p:cNvCxnSpPr>
          <p:nvPr/>
        </p:nvCxnSpPr>
        <p:spPr>
          <a:xfrm>
            <a:off x="4907793" y="3830997"/>
            <a:ext cx="77382" cy="699907"/>
          </a:xfrm>
          <a:prstGeom prst="straightConnector1">
            <a:avLst/>
          </a:prstGeom>
          <a:ln w="28575">
            <a:solidFill>
              <a:srgbClr val="E68900"/>
            </a:solidFill>
            <a:headEnd type="stealth" w="lg" len="lg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3B8AA5D-E0FF-BE10-5F7A-0450391573F3}"/>
              </a:ext>
            </a:extLst>
          </p:cNvPr>
          <p:cNvSpPr txBox="1"/>
          <p:nvPr/>
        </p:nvSpPr>
        <p:spPr>
          <a:xfrm>
            <a:off x="5057093" y="4308881"/>
            <a:ext cx="860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E68900"/>
                </a:solidFill>
                <a:latin typeface="Comic Sans MS" panose="030F0702030302020204" pitchFamily="66" charset="0"/>
              </a:rPr>
              <a:t>Inner Join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 rot="5399999">
            <a:off x="3188083" y="-16253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9"/>
          <p:cNvCxnSpPr/>
          <p:nvPr/>
        </p:nvCxnSpPr>
        <p:spPr>
          <a:xfrm rot="5400000">
            <a:off x="7330663" y="5270017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FFFFFF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</a:blip>
          <a:srcRect t="5050" b="5051"/>
          <a:stretch/>
        </p:blipFill>
        <p:spPr>
          <a:xfrm>
            <a:off x="0" y="0"/>
            <a:ext cx="4516393" cy="60938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653249" y="908153"/>
            <a:ext cx="36849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n-US" sz="2400" b="1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III. </a:t>
            </a:r>
            <a:r>
              <a:rPr lang="en-US" sz="2400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Predictive Models</a:t>
            </a:r>
            <a:r>
              <a:rPr lang="en-US" sz="240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Looking Ahead</a:t>
            </a:r>
          </a:p>
        </p:txBody>
      </p:sp>
      <p:sp>
        <p:nvSpPr>
          <p:cNvPr id="218" name="Google Shape;218;p29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749CE2-CC19-08FC-E02D-14B40F688861}"/>
              </a:ext>
            </a:extLst>
          </p:cNvPr>
          <p:cNvSpPr txBox="1"/>
          <p:nvPr/>
        </p:nvSpPr>
        <p:spPr>
          <a:xfrm>
            <a:off x="4874079" y="628149"/>
            <a:ext cx="3034982" cy="2247424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need: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Predict which genres and media types will sell best to plan next album launches. </a:t>
            </a:r>
          </a:p>
          <a:p>
            <a:pPr algn="ctr"/>
            <a:endParaRPr lang="en-US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Question: </a:t>
            </a:r>
            <a:r>
              <a:rPr lang="en-US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 do I access data on genres and media types &amp; determine if features are predictive?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568A3-7FB8-5997-3883-DAA9761025B4}"/>
              </a:ext>
            </a:extLst>
          </p:cNvPr>
          <p:cNvSpPr txBox="1"/>
          <p:nvPr/>
        </p:nvSpPr>
        <p:spPr>
          <a:xfrm>
            <a:off x="5729075" y="3315823"/>
            <a:ext cx="2022822" cy="1123712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 w="28575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Outcome</a:t>
            </a:r>
            <a:r>
              <a:rPr lang="en-US" sz="100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The model's performance is evaluated using Mean Squared Error (MSE)=</a:t>
            </a:r>
            <a:r>
              <a:rPr lang="en-US" sz="1000" b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0.14 indicating features can be good indicators of sales.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275DE47-E55A-A8AD-308D-14A8FC816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55" y="2096292"/>
            <a:ext cx="2451876" cy="2450990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5DA8E3-1B2F-6FE9-2033-BD7E0014DBC3}"/>
              </a:ext>
            </a:extLst>
          </p:cNvPr>
          <p:cNvSpPr txBox="1"/>
          <p:nvPr/>
        </p:nvSpPr>
        <p:spPr>
          <a:xfrm>
            <a:off x="2305982" y="3116620"/>
            <a:ext cx="3160441" cy="646986"/>
          </a:xfrm>
          <a:prstGeom prst="flowChartAlternateProcess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rgbClr val="E68900"/>
            </a:solidFill>
          </a:ln>
        </p:spPr>
        <p:txBody>
          <a:bodyPr wrap="square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Data Extraction:</a:t>
            </a:r>
            <a:r>
              <a:rPr lang="en-US" sz="80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Used 3 joins to gather data from 4 tables.</a:t>
            </a:r>
            <a:endParaRPr lang="en-US" sz="800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endParaRPr lang="en-US" sz="800" dirty="0">
              <a:solidFill>
                <a:schemeClr val="bg1"/>
              </a:solidFill>
              <a:effectLst/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r>
              <a:rPr lang="en-US" sz="800" b="1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Model</a:t>
            </a:r>
            <a:r>
              <a:rPr lang="en-US" sz="80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Random Forest Regressor does not require one-hot encoding categorical variables (genre, media type)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627F16-6339-8016-F57F-A5E8F96E1E18}"/>
                  </a:ext>
                </a:extLst>
              </p14:cNvPr>
              <p14:cNvContentPartPr/>
              <p14:nvPr/>
            </p14:nvContentPartPr>
            <p14:xfrm>
              <a:off x="893750" y="2875573"/>
              <a:ext cx="630360" cy="82044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627F16-6339-8016-F57F-A5E8F96E1E1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4750" y="2866933"/>
                <a:ext cx="648000" cy="838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t="4144" b="4143"/>
          <a:stretch/>
        </p:blipFill>
        <p:spPr>
          <a:xfrm>
            <a:off x="4273982" y="16331"/>
            <a:ext cx="4580519" cy="25059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30"/>
          <p:cNvCxnSpPr/>
          <p:nvPr/>
        </p:nvCxnSpPr>
        <p:spPr>
          <a:xfrm rot="5400000">
            <a:off x="6292786" y="2086722"/>
            <a:ext cx="4135694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2" name="Google Shape;232;p30"/>
          <p:cNvCxnSpPr/>
          <p:nvPr/>
        </p:nvCxnSpPr>
        <p:spPr>
          <a:xfrm rot="5400000">
            <a:off x="2699005" y="2675460"/>
            <a:ext cx="281230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3" name="Google Shape;233;p30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234" name="Google Shape;234;p30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0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cxnSp>
        <p:nvCxnSpPr>
          <p:cNvPr id="9" name="Google Shape;204;p29">
            <a:extLst>
              <a:ext uri="{FF2B5EF4-FFF2-40B4-BE49-F238E27FC236}">
                <a16:creationId xmlns:a16="http://schemas.microsoft.com/office/drawing/2014/main" id="{F48A8184-C3DD-ED7C-33E3-2BB39532C0E4}"/>
              </a:ext>
            </a:extLst>
          </p:cNvPr>
          <p:cNvCxnSpPr/>
          <p:nvPr/>
        </p:nvCxnSpPr>
        <p:spPr>
          <a:xfrm rot="5400000">
            <a:off x="-344885" y="1269305"/>
            <a:ext cx="2602737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E656C62-5C17-7378-1629-7F086F936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069" y="3633427"/>
            <a:ext cx="1106446" cy="1550767"/>
          </a:xfrm>
          <a:prstGeom prst="rect">
            <a:avLst/>
          </a:prstGeom>
        </p:spPr>
      </p:pic>
      <p:pic>
        <p:nvPicPr>
          <p:cNvPr id="18" name="Google Shape;295;p34">
            <a:extLst>
              <a:ext uri="{FF2B5EF4-FFF2-40B4-BE49-F238E27FC236}">
                <a16:creationId xmlns:a16="http://schemas.microsoft.com/office/drawing/2014/main" id="{A367A406-9A74-2BC8-C225-0CD1C8D8B6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1057" r="28068"/>
          <a:stretch/>
        </p:blipFill>
        <p:spPr>
          <a:xfrm>
            <a:off x="-17749" y="-155822"/>
            <a:ext cx="1624560" cy="529932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225076" y="267420"/>
            <a:ext cx="5607759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/>
                </a:solidFill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IV.  </a:t>
            </a:r>
            <a:r>
              <a:rPr lang="en-US" sz="2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Employee Performance Analysis:</a:t>
            </a:r>
            <a:endParaRPr lang="en-US" sz="2400" dirty="0">
              <a:solidFill>
                <a:schemeClr val="tx1"/>
              </a:solidFill>
              <a:effectLst/>
              <a:highlight>
                <a:srgbClr val="FFFFFF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  <a:p>
            <a:pPr>
              <a:lnSpc>
                <a:spcPct val="120000"/>
              </a:lnSpc>
            </a:pPr>
            <a:r>
              <a:rPr lang="en-US" sz="2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       All NPCs , no squad.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38A0BF-8A3C-77B1-C271-53B3541EC2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5956" y="1470139"/>
            <a:ext cx="4580519" cy="33570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AB054B3-89D2-2D5D-7E78-8D8D31495A12}"/>
              </a:ext>
            </a:extLst>
          </p:cNvPr>
          <p:cNvSpPr/>
          <p:nvPr/>
        </p:nvSpPr>
        <p:spPr>
          <a:xfrm>
            <a:off x="6102389" y="719595"/>
            <a:ext cx="2680814" cy="757103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0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Need: </a:t>
            </a:r>
            <a:r>
              <a:rPr lang="en-US" sz="10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Understanding which employees generate the most sales to recognize top performers and inform training / incentive programs.</a:t>
            </a:r>
            <a:endParaRPr lang="en-US" sz="1000" dirty="0">
              <a:solidFill>
                <a:schemeClr val="bg1"/>
              </a:solidFill>
              <a:highlight>
                <a:srgbClr val="000000"/>
              </a:highlight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6DE0F7EB-48FB-135C-9442-2E0635F67320}"/>
              </a:ext>
            </a:extLst>
          </p:cNvPr>
          <p:cNvSpPr/>
          <p:nvPr/>
        </p:nvSpPr>
        <p:spPr>
          <a:xfrm>
            <a:off x="5972231" y="1808295"/>
            <a:ext cx="2756815" cy="489372"/>
          </a:xfrm>
          <a:prstGeom prst="flowChartProcess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Question: </a:t>
            </a:r>
            <a:r>
              <a:rPr lang="en-US" sz="110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 do I </a:t>
            </a:r>
            <a:r>
              <a:rPr lang="en-US" sz="1100" dirty="0">
                <a:solidFill>
                  <a:schemeClr val="bg1"/>
                </a:solidFill>
                <a:highlight>
                  <a:srgbClr val="000000"/>
                </a:highlight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calculate total sales for employees?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66765855-F8A8-0155-1EA0-00E597577971}"/>
              </a:ext>
            </a:extLst>
          </p:cNvPr>
          <p:cNvSpPr/>
          <p:nvPr/>
        </p:nvSpPr>
        <p:spPr>
          <a:xfrm>
            <a:off x="5384208" y="2733681"/>
            <a:ext cx="3398995" cy="1021024"/>
          </a:xfrm>
          <a:prstGeom prst="flowChartProcess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100" b="1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Method</a:t>
            </a:r>
            <a:r>
              <a:rPr lang="en-US" sz="1100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: Left joined 3 tables to aggregate sales data by employee, showing how much each employee has sold based on the invoices associated with customers they support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.</a:t>
            </a:r>
            <a:endParaRPr lang="en-US" sz="1100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47"/>
          <p:cNvPicPr preferRelativeResize="0"/>
          <p:nvPr/>
        </p:nvPicPr>
        <p:blipFill rotWithShape="1">
          <a:blip r:embed="rId3">
            <a:alphaModFix/>
          </a:blip>
          <a:srcRect l="84412"/>
          <a:stretch/>
        </p:blipFill>
        <p:spPr>
          <a:xfrm>
            <a:off x="0" y="-30624"/>
            <a:ext cx="1148520" cy="552620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47"/>
          <p:cNvSpPr txBox="1"/>
          <p:nvPr/>
        </p:nvSpPr>
        <p:spPr>
          <a:xfrm>
            <a:off x="1204800" y="89763"/>
            <a:ext cx="3885762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" sz="24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: Track Length Analysis: </a:t>
            </a:r>
            <a:r>
              <a:rPr lang="en" sz="240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Correlation Station</a:t>
            </a:r>
            <a:endParaRPr sz="500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03" name="Google Shape;603;p47"/>
          <p:cNvPicPr preferRelativeResize="0"/>
          <p:nvPr/>
        </p:nvPicPr>
        <p:blipFill rotWithShape="1">
          <a:blip r:embed="rId4">
            <a:alphaModFix/>
          </a:blip>
          <a:srcRect l="28119" r="28119"/>
          <a:stretch/>
        </p:blipFill>
        <p:spPr>
          <a:xfrm>
            <a:off x="5701096" y="0"/>
            <a:ext cx="3442905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4" name="Google Shape;604;p47"/>
          <p:cNvCxnSpPr/>
          <p:nvPr/>
        </p:nvCxnSpPr>
        <p:spPr>
          <a:xfrm rot="5400000">
            <a:off x="3416334" y="4476614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47"/>
          <p:cNvCxnSpPr/>
          <p:nvPr/>
        </p:nvCxnSpPr>
        <p:spPr>
          <a:xfrm rot="5400000">
            <a:off x="-263387" y="-244188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06" name="Google Shape;606;p47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607" name="Google Shape;607;p4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8" name="Google Shape;608;p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p47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0EC200-9319-737F-992F-F46A6907FE72}"/>
              </a:ext>
            </a:extLst>
          </p:cNvPr>
          <p:cNvSpPr txBox="1"/>
          <p:nvPr/>
        </p:nvSpPr>
        <p:spPr>
          <a:xfrm>
            <a:off x="404184" y="1283499"/>
            <a:ext cx="269364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Business need: </a:t>
            </a:r>
            <a:r>
              <a:rPr lang="en-US" b="0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Analyze track length preferences to understand customer engagement and guide music production strategies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AA4AB-E49B-A20D-6E87-92BBF95F8DFB}"/>
              </a:ext>
            </a:extLst>
          </p:cNvPr>
          <p:cNvSpPr txBox="1"/>
          <p:nvPr/>
        </p:nvSpPr>
        <p:spPr>
          <a:xfrm>
            <a:off x="524314" y="2954904"/>
            <a:ext cx="2623367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Question: </a:t>
            </a:r>
            <a:r>
              <a:rPr lang="en-US" i="0" dirty="0">
                <a:solidFill>
                  <a:schemeClr val="bg1"/>
                </a:solidFill>
                <a:effectLst/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rPr>
              <a:t>How do I retrieve a list of tracks along with the distribution of track length across different music genres?</a:t>
            </a:r>
            <a:endParaRPr lang="en-US" dirty="0">
              <a:solidFill>
                <a:schemeClr val="bg1"/>
              </a:solidFill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2215B6-19BD-CF5D-5779-6916D70EF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879" y="1357883"/>
            <a:ext cx="4172991" cy="3122128"/>
          </a:xfrm>
          <a:prstGeom prst="rect">
            <a:avLst/>
          </a:prstGeom>
          <a:ln w="38100">
            <a:solidFill>
              <a:srgbClr val="000000"/>
            </a:solidFill>
            <a:prstDash val="dash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4"/>
          <p:cNvPicPr preferRelativeResize="0"/>
          <p:nvPr/>
        </p:nvPicPr>
        <p:blipFill rotWithShape="1">
          <a:blip r:embed="rId3">
            <a:alphaModFix/>
          </a:blip>
          <a:srcRect l="16121" r="16120"/>
          <a:stretch/>
        </p:blipFill>
        <p:spPr>
          <a:xfrm>
            <a:off x="2167483" y="-155822"/>
            <a:ext cx="5384367" cy="5299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34"/>
          <p:cNvGrpSpPr/>
          <p:nvPr/>
        </p:nvGrpSpPr>
        <p:grpSpPr>
          <a:xfrm>
            <a:off x="-4762" y="1950601"/>
            <a:ext cx="3847492" cy="1242300"/>
            <a:chOff x="0" y="0"/>
            <a:chExt cx="10259979" cy="3312798"/>
          </a:xfrm>
        </p:grpSpPr>
        <p:sp>
          <p:nvSpPr>
            <p:cNvPr id="297" name="Google Shape;297;p34"/>
            <p:cNvSpPr/>
            <p:nvPr/>
          </p:nvSpPr>
          <p:spPr>
            <a:xfrm>
              <a:off x="0" y="0"/>
              <a:ext cx="10259979" cy="331279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  <p:sp>
          <p:nvSpPr>
            <p:cNvPr id="298" name="Google Shape;298;p34"/>
            <p:cNvSpPr txBox="1"/>
            <p:nvPr/>
          </p:nvSpPr>
          <p:spPr>
            <a:xfrm>
              <a:off x="1571072" y="449989"/>
              <a:ext cx="7015611" cy="11818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 i="0" u="none" strike="noStrike" cap="none" dirty="0">
                  <a:solidFill>
                    <a:srgbClr val="FFFFFF"/>
                  </a:solidFill>
                  <a:latin typeface="Open Sans" panose="020B0604020202020204" charset="0"/>
                  <a:ea typeface="Open Sans" panose="020B0604020202020204" charset="0"/>
                  <a:cs typeface="Open Sans" panose="020B0604020202020204" charset="0"/>
                  <a:sym typeface="Open Sans"/>
                </a:rPr>
                <a:t>Questions?</a:t>
              </a:r>
              <a:endParaRPr sz="2400" dirty="0"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</a:endParaRPr>
            </a:p>
          </p:txBody>
        </p:sp>
      </p:grpSp>
      <p:cxnSp>
        <p:nvCxnSpPr>
          <p:cNvPr id="299" name="Google Shape;299;p34"/>
          <p:cNvCxnSpPr/>
          <p:nvPr/>
        </p:nvCxnSpPr>
        <p:spPr>
          <a:xfrm rot="5399999">
            <a:off x="-951262" y="189098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0" name="Google Shape;300;p34"/>
          <p:cNvCxnSpPr/>
          <p:nvPr/>
        </p:nvCxnSpPr>
        <p:spPr>
          <a:xfrm rot="5399999">
            <a:off x="-857978" y="4949640"/>
            <a:ext cx="308486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01" name="Google Shape;301;p34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302" name="Google Shape;302;p34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2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p34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482746-00A2-48CF-E441-C6AC1A608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17" y="2589165"/>
            <a:ext cx="2342287" cy="2497577"/>
          </a:xfrm>
          <a:prstGeom prst="rect">
            <a:avLst/>
          </a:prstGeom>
        </p:spPr>
      </p:pic>
      <p:sp>
        <p:nvSpPr>
          <p:cNvPr id="3" name="Google Shape;298;p34">
            <a:extLst>
              <a:ext uri="{FF2B5EF4-FFF2-40B4-BE49-F238E27FC236}">
                <a16:creationId xmlns:a16="http://schemas.microsoft.com/office/drawing/2014/main" id="{00A123A2-905B-FE30-79E2-A745C2F40415}"/>
              </a:ext>
            </a:extLst>
          </p:cNvPr>
          <p:cNvSpPr txBox="1"/>
          <p:nvPr/>
        </p:nvSpPr>
        <p:spPr>
          <a:xfrm>
            <a:off x="5394687" y="606094"/>
            <a:ext cx="2630854" cy="258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Open Sans" panose="020B0604020202020204" charset="0"/>
                <a:ea typeface="Open Sans" panose="020B0604020202020204" charset="0"/>
                <a:cs typeface="Open Sans" panose="020B0604020202020204" charset="0"/>
                <a:sym typeface="Open Sans"/>
              </a:rPr>
              <a:t>Thank you for listening</a:t>
            </a:r>
            <a:endParaRPr dirty="0">
              <a:latin typeface="Open Sans" panose="020B0604020202020204" charset="0"/>
              <a:ea typeface="Open Sans" panose="020B0604020202020204" charset="0"/>
              <a:cs typeface="Open Sans" panose="020B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3391776" y="-30624"/>
            <a:ext cx="7368273" cy="55262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3" name="Google Shape;583;p46"/>
          <p:cNvGrpSpPr/>
          <p:nvPr/>
        </p:nvGrpSpPr>
        <p:grpSpPr>
          <a:xfrm>
            <a:off x="4101952" y="1542469"/>
            <a:ext cx="4860861" cy="2588025"/>
            <a:chOff x="-2179194" y="0"/>
            <a:chExt cx="12962293" cy="6901399"/>
          </a:xfrm>
        </p:grpSpPr>
        <p:sp>
          <p:nvSpPr>
            <p:cNvPr id="584" name="Google Shape;584;p46"/>
            <p:cNvSpPr txBox="1"/>
            <p:nvPr/>
          </p:nvSpPr>
          <p:spPr>
            <a:xfrm>
              <a:off x="228432" y="0"/>
              <a:ext cx="7477799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 dirty="0">
                  <a:latin typeface="Open Sans"/>
                  <a:ea typeface="Open Sans"/>
                  <a:cs typeface="Open Sans"/>
                  <a:sym typeface="Open Sans"/>
                </a:rPr>
                <a:t>Credits</a:t>
              </a:r>
              <a:endParaRPr sz="7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85" name="Google Shape;585;p46"/>
            <p:cNvSpPr txBox="1"/>
            <p:nvPr/>
          </p:nvSpPr>
          <p:spPr>
            <a:xfrm>
              <a:off x="-2179194" y="3466095"/>
              <a:ext cx="12962293" cy="252787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algn="ctr">
                <a:lnSpc>
                  <a:spcPct val="140020"/>
                </a:lnSpc>
              </a:pPr>
              <a:r>
                <a:rPr lang="en-US" sz="1100" b="0" dirty="0">
                  <a:solidFill>
                    <a:schemeClr val="tx1"/>
                  </a:solidFill>
                  <a:effectLst/>
                  <a:latin typeface="Courier New" panose="02070309020205020404" pitchFamily="49" charset="0"/>
                  <a:cs typeface="Courier New" panose="02070309020205020404" pitchFamily="49" charset="0"/>
                </a:rPr>
                <a:t>https://www.sqlitetutorial.net/wp-content/uploads/2018/03/chinook.zip</a:t>
              </a:r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100" i="0" u="none" strike="noStrike" cap="none" dirty="0">
                <a:solidFill>
                  <a:schemeClr val="tx1"/>
                </a:solidFill>
                <a:latin typeface="Courier New" panose="02070309020205020404" pitchFamily="49" charset="0"/>
                <a:ea typeface="Open Sans"/>
                <a:cs typeface="Courier New" panose="02070309020205020404" pitchFamily="49" charset="0"/>
                <a:sym typeface="Open Sans"/>
              </a:endParaRPr>
            </a:p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i="0" u="none" strike="noStrike" cap="none" dirty="0">
                  <a:solidFill>
                    <a:schemeClr val="tx1"/>
                  </a:solidFill>
                  <a:latin typeface="Courier New" panose="02070309020205020404" pitchFamily="49" charset="0"/>
                  <a:ea typeface="Open Sans"/>
                  <a:cs typeface="Courier New" panose="02070309020205020404" pitchFamily="49" charset="0"/>
                  <a:sym typeface="Open Sans"/>
                </a:rPr>
                <a:t>https://www.collidu.com/presentation-sql-joins</a:t>
              </a:r>
              <a:endParaRPr sz="1100" dirty="0">
                <a:solidFill>
                  <a:schemeClr val="tx1"/>
                </a:solidFill>
                <a:latin typeface="Courier New" panose="02070309020205020404" pitchFamily="49" charset="0"/>
                <a:ea typeface="Open Sans"/>
                <a:cs typeface="Courier New" panose="02070309020205020404" pitchFamily="49" charset="0"/>
                <a:sym typeface="Open Sans"/>
              </a:endParaRPr>
            </a:p>
          </p:txBody>
        </p:sp>
        <p:sp>
          <p:nvSpPr>
            <p:cNvPr id="586" name="Google Shape;586;p46"/>
            <p:cNvSpPr txBox="1"/>
            <p:nvPr/>
          </p:nvSpPr>
          <p:spPr>
            <a:xfrm>
              <a:off x="362576" y="6326882"/>
              <a:ext cx="7934699" cy="5745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 dirty="0">
                  <a:latin typeface="Open Sans"/>
                  <a:ea typeface="Open Sans"/>
                  <a:cs typeface="Open Sans"/>
                  <a:sym typeface="Open Sans"/>
                </a:rPr>
                <a:t>Follow me for more dating tips.</a:t>
              </a:r>
              <a:endParaRPr sz="700" b="1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cxnSp>
        <p:nvCxnSpPr>
          <p:cNvPr id="588" name="Google Shape;588;p46"/>
          <p:cNvCxnSpPr/>
          <p:nvPr/>
        </p:nvCxnSpPr>
        <p:spPr>
          <a:xfrm rot="5400000">
            <a:off x="6428372" y="4703694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9" name="Google Shape;589;p46"/>
          <p:cNvCxnSpPr/>
          <p:nvPr/>
        </p:nvCxnSpPr>
        <p:spPr>
          <a:xfrm rot="5400000">
            <a:off x="2748651" y="98247"/>
            <a:ext cx="362638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90" name="Google Shape;590;p46"/>
          <p:cNvGrpSpPr/>
          <p:nvPr/>
        </p:nvGrpSpPr>
        <p:grpSpPr>
          <a:xfrm>
            <a:off x="8837359" y="-72330"/>
            <a:ext cx="1543051" cy="5808473"/>
            <a:chOff x="0" y="-38100"/>
            <a:chExt cx="812800" cy="3059607"/>
          </a:xfrm>
        </p:grpSpPr>
        <p:sp>
          <p:nvSpPr>
            <p:cNvPr id="591" name="Google Shape;591;p46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2" name="Google Shape;592;p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46"/>
          <p:cNvSpPr txBox="1"/>
          <p:nvPr/>
        </p:nvSpPr>
        <p:spPr>
          <a:xfrm rot="5400000">
            <a:off x="8633564" y="2517954"/>
            <a:ext cx="7662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532</Words>
  <Application>Microsoft Office PowerPoint</Application>
  <PresentationFormat>On-screen Show (16:9)</PresentationFormat>
  <Paragraphs>98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Comic Sans MS</vt:lpstr>
      <vt:lpstr>Calibri</vt:lpstr>
      <vt:lpstr>Source Sans Pro</vt:lpstr>
      <vt:lpstr>Open Sans</vt:lpstr>
      <vt:lpstr>Courier New</vt:lpstr>
      <vt:lpstr>Arial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Miné Franco</cp:lastModifiedBy>
  <cp:revision>6</cp:revision>
  <dcterms:modified xsi:type="dcterms:W3CDTF">2024-10-29T20:21:23Z</dcterms:modified>
</cp:coreProperties>
</file>